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5" r:id="rId7"/>
    <p:sldId id="261" r:id="rId8"/>
    <p:sldId id="268" r:id="rId9"/>
    <p:sldId id="269" r:id="rId10"/>
    <p:sldId id="270" r:id="rId11"/>
    <p:sldId id="271" r:id="rId12"/>
    <p:sldId id="262" r:id="rId13"/>
    <p:sldId id="263" r:id="rId14"/>
    <p:sldId id="264" r:id="rId15"/>
    <p:sldId id="267"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6" d="100"/>
          <a:sy n="116" d="100"/>
        </p:scale>
        <p:origin x="-149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6598A90-657C-4CBF-9923-B92345D3B2AC}" type="datetimeFigureOut">
              <a:rPr lang="en-US" smtClean="0"/>
              <a:t>3/29/2020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E244861-1AC0-43AF-97EC-10FD099B73B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598A90-657C-4CBF-9923-B92345D3B2AC}" type="datetimeFigureOut">
              <a:rPr lang="en-US" smtClean="0"/>
              <a:t>3/29/2020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44861-1AC0-43AF-97EC-10FD099B73B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598A90-657C-4CBF-9923-B92345D3B2AC}" type="datetimeFigureOut">
              <a:rPr lang="en-US" smtClean="0"/>
              <a:t>3/29/2020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44861-1AC0-43AF-97EC-10FD099B73B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598A90-657C-4CBF-9923-B92345D3B2AC}" type="datetimeFigureOut">
              <a:rPr lang="en-US" smtClean="0"/>
              <a:t>3/29/2020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44861-1AC0-43AF-97EC-10FD099B73B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6598A90-657C-4CBF-9923-B92345D3B2AC}" type="datetimeFigureOut">
              <a:rPr lang="en-US" smtClean="0"/>
              <a:t>3/29/2020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44861-1AC0-43AF-97EC-10FD099B73BC}"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598A90-657C-4CBF-9923-B92345D3B2AC}" type="datetimeFigureOut">
              <a:rPr lang="en-US" smtClean="0"/>
              <a:t>3/29/2020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244861-1AC0-43AF-97EC-10FD099B73B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6598A90-657C-4CBF-9923-B92345D3B2AC}" type="datetimeFigureOut">
              <a:rPr lang="en-US" smtClean="0"/>
              <a:t>3/29/2020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244861-1AC0-43AF-97EC-10FD099B73B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6598A90-657C-4CBF-9923-B92345D3B2AC}" type="datetimeFigureOut">
              <a:rPr lang="en-US" smtClean="0"/>
              <a:t>3/29/2020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244861-1AC0-43AF-97EC-10FD099B73B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598A90-657C-4CBF-9923-B92345D3B2AC}" type="datetimeFigureOut">
              <a:rPr lang="en-US" smtClean="0"/>
              <a:t>3/29/2020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244861-1AC0-43AF-97EC-10FD099B73B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598A90-657C-4CBF-9923-B92345D3B2AC}" type="datetimeFigureOut">
              <a:rPr lang="en-US" smtClean="0"/>
              <a:t>3/29/2020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244861-1AC0-43AF-97EC-10FD099B73B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6598A90-657C-4CBF-9923-B92345D3B2AC}" type="datetimeFigureOut">
              <a:rPr lang="en-US" smtClean="0"/>
              <a:t>3/29/2020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1E244861-1AC0-43AF-97EC-10FD099B73BC}"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6598A90-657C-4CBF-9923-B92345D3B2AC}" type="datetimeFigureOut">
              <a:rPr lang="en-US" smtClean="0"/>
              <a:t>3/29/2020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E244861-1AC0-43AF-97EC-10FD099B73BC}"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mailto:eds@ednnetwork.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dol.gov/agencies/whd/pandemic/ffcra-question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uschamber.com/sites/default/files/023595_comm_corona_virus_smallbiz_loan_final_revised.pdf"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LEVERAGING THE CARES ACT</a:t>
            </a:r>
            <a:endParaRPr lang="en-US" dirty="0"/>
          </a:p>
        </p:txBody>
      </p:sp>
      <p:sp>
        <p:nvSpPr>
          <p:cNvPr id="3" name="Subtitle 2"/>
          <p:cNvSpPr>
            <a:spLocks noGrp="1"/>
          </p:cNvSpPr>
          <p:nvPr>
            <p:ph type="subTitle" idx="1"/>
          </p:nvPr>
        </p:nvSpPr>
        <p:spPr/>
        <p:txBody>
          <a:bodyPr/>
          <a:lstStyle/>
          <a:p>
            <a:r>
              <a:rPr lang="en-US" dirty="0" smtClean="0"/>
              <a:t>Prepared for EDN</a:t>
            </a:r>
          </a:p>
          <a:p>
            <a:r>
              <a:rPr lang="en-US" dirty="0" smtClean="0"/>
              <a:t>Update March 29, 2020</a:t>
            </a:r>
            <a:endParaRPr lang="en-US" dirty="0"/>
          </a:p>
        </p:txBody>
      </p:sp>
    </p:spTree>
    <p:extLst>
      <p:ext uri="{BB962C8B-B14F-4D97-AF65-F5344CB8AC3E}">
        <p14:creationId xmlns:p14="http://schemas.microsoft.com/office/powerpoint/2010/main" val="12745545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Illustrate</a:t>
            </a:r>
            <a:endParaRPr lang="en-US" dirty="0"/>
          </a:p>
        </p:txBody>
      </p:sp>
      <p:sp>
        <p:nvSpPr>
          <p:cNvPr id="3" name="Content Placeholder 2"/>
          <p:cNvSpPr>
            <a:spLocks noGrp="1"/>
          </p:cNvSpPr>
          <p:nvPr>
            <p:ph idx="1"/>
          </p:nvPr>
        </p:nvSpPr>
        <p:spPr/>
        <p:txBody>
          <a:bodyPr/>
          <a:lstStyle/>
          <a:p>
            <a:r>
              <a:rPr lang="en-US" sz="1800" dirty="0" err="1" smtClean="0">
                <a:latin typeface="+mj-lt"/>
              </a:rPr>
              <a:t>Mosad</a:t>
            </a:r>
            <a:r>
              <a:rPr lang="en-US" sz="1800" dirty="0" smtClean="0">
                <a:latin typeface="+mj-lt"/>
              </a:rPr>
              <a:t> A has an average m0nthly payroll of $150,000 which includes $20k of payroll taxes. </a:t>
            </a:r>
            <a:endParaRPr lang="en-US" sz="1800" dirty="0">
              <a:latin typeface="+mj-lt"/>
            </a:endParaRPr>
          </a:p>
          <a:p>
            <a:r>
              <a:rPr lang="en-US" sz="1800" dirty="0" smtClean="0">
                <a:latin typeface="+mj-lt"/>
              </a:rPr>
              <a:t>Their total loan will be $130k x 2.5= $325k</a:t>
            </a:r>
          </a:p>
          <a:p>
            <a:r>
              <a:rPr lang="en-US" sz="1800" dirty="0">
                <a:latin typeface="+mj-lt"/>
              </a:rPr>
              <a:t>T</a:t>
            </a:r>
            <a:r>
              <a:rPr lang="en-US" sz="1800" dirty="0" smtClean="0">
                <a:latin typeface="+mj-lt"/>
              </a:rPr>
              <a:t>hey sent employees to collect unemployment and as a result they are not able to spend the full loan in the 8 weeks on eligible expenses</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515680178"/>
              </p:ext>
            </p:extLst>
          </p:nvPr>
        </p:nvGraphicFramePr>
        <p:xfrm>
          <a:off x="685800" y="3581400"/>
          <a:ext cx="8077200" cy="2865120"/>
        </p:xfrm>
        <a:graphic>
          <a:graphicData uri="http://schemas.openxmlformats.org/drawingml/2006/table">
            <a:tbl>
              <a:tblPr firstRow="1" bandRow="1">
                <a:tableStyleId>{5C22544A-7EE6-4342-B048-85BDC9FD1C3A}</a:tableStyleId>
              </a:tblPr>
              <a:tblGrid>
                <a:gridCol w="6758473"/>
                <a:gridCol w="1318727"/>
              </a:tblGrid>
              <a:tr h="370840">
                <a:tc>
                  <a:txBody>
                    <a:bodyPr/>
                    <a:lstStyle/>
                    <a:p>
                      <a:r>
                        <a:rPr lang="en-US" dirty="0" smtClean="0">
                          <a:latin typeface="+mj-lt"/>
                        </a:rPr>
                        <a:t>Total Loan</a:t>
                      </a:r>
                      <a:endParaRPr lang="en-US" dirty="0">
                        <a:latin typeface="+mj-lt"/>
                      </a:endParaRPr>
                    </a:p>
                  </a:txBody>
                  <a:tcPr/>
                </a:tc>
                <a:tc>
                  <a:txBody>
                    <a:bodyPr/>
                    <a:lstStyle/>
                    <a:p>
                      <a:r>
                        <a:rPr lang="en-US" dirty="0" smtClean="0">
                          <a:latin typeface="+mj-lt"/>
                        </a:rPr>
                        <a:t>$325,000</a:t>
                      </a:r>
                      <a:endParaRPr lang="en-US" dirty="0">
                        <a:latin typeface="+mj-lt"/>
                      </a:endParaRPr>
                    </a:p>
                  </a:txBody>
                  <a:tcPr/>
                </a:tc>
              </a:tr>
              <a:tr h="370840">
                <a:tc>
                  <a:txBody>
                    <a:bodyPr/>
                    <a:lstStyle/>
                    <a:p>
                      <a:r>
                        <a:rPr lang="en-US" dirty="0" smtClean="0">
                          <a:latin typeface="+mj-lt"/>
                        </a:rPr>
                        <a:t>Interest on mortgage for 8 weeks</a:t>
                      </a:r>
                      <a:endParaRPr lang="en-US" dirty="0">
                        <a:latin typeface="+mj-lt"/>
                      </a:endParaRPr>
                    </a:p>
                  </a:txBody>
                  <a:tcPr/>
                </a:tc>
                <a:tc>
                  <a:txBody>
                    <a:bodyPr/>
                    <a:lstStyle/>
                    <a:p>
                      <a:r>
                        <a:rPr lang="en-US" dirty="0" smtClean="0">
                          <a:latin typeface="+mj-lt"/>
                        </a:rPr>
                        <a:t>$40,000</a:t>
                      </a:r>
                      <a:endParaRPr lang="en-US" dirty="0">
                        <a:latin typeface="+mj-lt"/>
                      </a:endParaRPr>
                    </a:p>
                  </a:txBody>
                  <a:tcPr/>
                </a:tc>
              </a:tr>
              <a:tr h="370840">
                <a:tc>
                  <a:txBody>
                    <a:bodyPr/>
                    <a:lstStyle/>
                    <a:p>
                      <a:r>
                        <a:rPr lang="en-US" dirty="0" smtClean="0">
                          <a:latin typeface="+mj-lt"/>
                        </a:rPr>
                        <a:t>Utilities for 8 weeks</a:t>
                      </a:r>
                      <a:endParaRPr lang="en-US" dirty="0">
                        <a:latin typeface="+mj-lt"/>
                      </a:endParaRPr>
                    </a:p>
                  </a:txBody>
                  <a:tcPr/>
                </a:tc>
                <a:tc>
                  <a:txBody>
                    <a:bodyPr/>
                    <a:lstStyle/>
                    <a:p>
                      <a:r>
                        <a:rPr lang="en-US" dirty="0" smtClean="0">
                          <a:latin typeface="+mj-lt"/>
                        </a:rPr>
                        <a:t>$35,000</a:t>
                      </a:r>
                      <a:endParaRPr lang="en-US" dirty="0">
                        <a:latin typeface="+mj-lt"/>
                      </a:endParaRPr>
                    </a:p>
                  </a:txBody>
                  <a:tcPr/>
                </a:tc>
              </a:tr>
              <a:tr h="370840">
                <a:tc>
                  <a:txBody>
                    <a:bodyPr/>
                    <a:lstStyle/>
                    <a:p>
                      <a:r>
                        <a:rPr lang="en-US" dirty="0" smtClean="0">
                          <a:latin typeface="+mj-lt"/>
                        </a:rPr>
                        <a:t>Total remaining</a:t>
                      </a:r>
                      <a:endParaRPr lang="en-US" dirty="0">
                        <a:latin typeface="+mj-lt"/>
                      </a:endParaRPr>
                    </a:p>
                  </a:txBody>
                  <a:tcPr/>
                </a:tc>
                <a:tc>
                  <a:txBody>
                    <a:bodyPr/>
                    <a:lstStyle/>
                    <a:p>
                      <a:r>
                        <a:rPr lang="en-US" dirty="0" smtClean="0">
                          <a:latin typeface="+mj-lt"/>
                        </a:rPr>
                        <a:t>$250,000</a:t>
                      </a:r>
                      <a:endParaRPr lang="en-US" dirty="0">
                        <a:latin typeface="+mj-lt"/>
                      </a:endParaRPr>
                    </a:p>
                  </a:txBody>
                  <a:tcPr/>
                </a:tc>
              </a:tr>
              <a:tr h="370840">
                <a:tc>
                  <a:txBody>
                    <a:bodyPr/>
                    <a:lstStyle/>
                    <a:p>
                      <a:r>
                        <a:rPr lang="en-US" dirty="0" smtClean="0">
                          <a:latin typeface="+mj-lt"/>
                        </a:rPr>
                        <a:t>Amount of salaries not paid for employees</a:t>
                      </a:r>
                      <a:r>
                        <a:rPr lang="en-US" baseline="0" dirty="0" smtClean="0">
                          <a:latin typeface="+mj-lt"/>
                        </a:rPr>
                        <a:t> who were sent to unemployment </a:t>
                      </a:r>
                      <a:endParaRPr lang="en-US" dirty="0">
                        <a:latin typeface="+mj-lt"/>
                      </a:endParaRPr>
                    </a:p>
                  </a:txBody>
                  <a:tcPr/>
                </a:tc>
                <a:tc>
                  <a:txBody>
                    <a:bodyPr/>
                    <a:lstStyle/>
                    <a:p>
                      <a:r>
                        <a:rPr lang="en-US" dirty="0" smtClean="0">
                          <a:latin typeface="+mj-lt"/>
                        </a:rPr>
                        <a:t>$40,000</a:t>
                      </a:r>
                      <a:endParaRPr lang="en-US" dirty="0">
                        <a:latin typeface="+mj-lt"/>
                      </a:endParaRPr>
                    </a:p>
                  </a:txBody>
                  <a:tcPr/>
                </a:tc>
              </a:tr>
              <a:tr h="370840">
                <a:tc>
                  <a:txBody>
                    <a:bodyPr/>
                    <a:lstStyle/>
                    <a:p>
                      <a:r>
                        <a:rPr lang="en-US" dirty="0" smtClean="0">
                          <a:latin typeface="+mj-lt"/>
                        </a:rPr>
                        <a:t>Amount remaining</a:t>
                      </a:r>
                      <a:r>
                        <a:rPr lang="en-US" baseline="0" dirty="0" smtClean="0">
                          <a:latin typeface="+mj-lt"/>
                        </a:rPr>
                        <a:t> on their payroll</a:t>
                      </a:r>
                      <a:endParaRPr lang="en-US" dirty="0">
                        <a:latin typeface="+mj-lt"/>
                      </a:endParaRPr>
                    </a:p>
                  </a:txBody>
                  <a:tcPr/>
                </a:tc>
                <a:tc>
                  <a:txBody>
                    <a:bodyPr/>
                    <a:lstStyle/>
                    <a:p>
                      <a:r>
                        <a:rPr lang="en-US" dirty="0" smtClean="0">
                          <a:latin typeface="+mj-lt"/>
                        </a:rPr>
                        <a:t>$220,000</a:t>
                      </a:r>
                      <a:endParaRPr lang="en-US" dirty="0">
                        <a:latin typeface="+mj-lt"/>
                      </a:endParaRPr>
                    </a:p>
                  </a:txBody>
                  <a:tcPr/>
                </a:tc>
              </a:tr>
              <a:tr h="370840">
                <a:tc>
                  <a:txBody>
                    <a:bodyPr/>
                    <a:lstStyle/>
                    <a:p>
                      <a:r>
                        <a:rPr lang="en-US" dirty="0" smtClean="0">
                          <a:latin typeface="+mj-lt"/>
                        </a:rPr>
                        <a:t>Amount of loan not forgiven</a:t>
                      </a:r>
                      <a:endParaRPr lang="en-US" dirty="0">
                        <a:latin typeface="+mj-lt"/>
                      </a:endParaRPr>
                    </a:p>
                  </a:txBody>
                  <a:tcPr/>
                </a:tc>
                <a:tc>
                  <a:txBody>
                    <a:bodyPr/>
                    <a:lstStyle/>
                    <a:p>
                      <a:r>
                        <a:rPr lang="en-US" dirty="0" smtClean="0">
                          <a:latin typeface="+mj-lt"/>
                        </a:rPr>
                        <a:t>$30,000</a:t>
                      </a:r>
                      <a:endParaRPr lang="en-US" dirty="0">
                        <a:latin typeface="+mj-lt"/>
                      </a:endParaRPr>
                    </a:p>
                  </a:txBody>
                  <a:tcPr/>
                </a:tc>
              </a:tr>
            </a:tbl>
          </a:graphicData>
        </a:graphic>
      </p:graphicFrame>
    </p:spTree>
    <p:extLst>
      <p:ext uri="{BB962C8B-B14F-4D97-AF65-F5344CB8AC3E}">
        <p14:creationId xmlns:p14="http://schemas.microsoft.com/office/powerpoint/2010/main" val="3614189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bit confusing…</a:t>
            </a:r>
            <a:endParaRPr lang="en-US" dirty="0"/>
          </a:p>
        </p:txBody>
      </p:sp>
      <p:sp>
        <p:nvSpPr>
          <p:cNvPr id="3" name="Content Placeholder 2"/>
          <p:cNvSpPr>
            <a:spLocks noGrp="1"/>
          </p:cNvSpPr>
          <p:nvPr>
            <p:ph idx="1"/>
          </p:nvPr>
        </p:nvSpPr>
        <p:spPr/>
        <p:txBody>
          <a:bodyPr/>
          <a:lstStyle/>
          <a:p>
            <a:r>
              <a:rPr lang="en-US" dirty="0" smtClean="0">
                <a:latin typeface="+mj-lt"/>
              </a:rPr>
              <a:t>Unemployment collection can be backdated to the period they lost their job even prior to April 1</a:t>
            </a:r>
            <a:r>
              <a:rPr lang="en-US" baseline="30000" dirty="0" smtClean="0">
                <a:latin typeface="+mj-lt"/>
              </a:rPr>
              <a:t>st</a:t>
            </a:r>
            <a:endParaRPr lang="en-US" dirty="0" smtClean="0">
              <a:latin typeface="+mj-lt"/>
            </a:endParaRPr>
          </a:p>
          <a:p>
            <a:r>
              <a:rPr lang="en-US" dirty="0" smtClean="0">
                <a:latin typeface="+mj-lt"/>
              </a:rPr>
              <a:t>The loan formula is focused on the 8 weeks of spending</a:t>
            </a:r>
          </a:p>
          <a:p>
            <a:r>
              <a:rPr lang="en-US" dirty="0" smtClean="0">
                <a:latin typeface="+mj-lt"/>
              </a:rPr>
              <a:t>Figuring out what is best for you can be confusing as a result of this.</a:t>
            </a:r>
            <a:endParaRPr lang="en-US" dirty="0">
              <a:latin typeface="+mj-lt"/>
            </a:endParaRPr>
          </a:p>
        </p:txBody>
      </p:sp>
    </p:spTree>
    <p:extLst>
      <p:ext uri="{BB962C8B-B14F-4D97-AF65-F5344CB8AC3E}">
        <p14:creationId xmlns:p14="http://schemas.microsoft.com/office/powerpoint/2010/main" val="41494631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lstStyle/>
          <a:p>
            <a:r>
              <a:rPr lang="en-US" dirty="0" smtClean="0"/>
              <a:t>Once again…</a:t>
            </a:r>
            <a:endParaRPr lang="en-US" dirty="0"/>
          </a:p>
        </p:txBody>
      </p:sp>
      <p:sp>
        <p:nvSpPr>
          <p:cNvPr id="3" name="Content Placeholder 2"/>
          <p:cNvSpPr>
            <a:spLocks noGrp="1"/>
          </p:cNvSpPr>
          <p:nvPr>
            <p:ph idx="1"/>
          </p:nvPr>
        </p:nvSpPr>
        <p:spPr/>
        <p:txBody>
          <a:bodyPr>
            <a:normAutofit/>
          </a:bodyPr>
          <a:lstStyle/>
          <a:p>
            <a:r>
              <a:rPr lang="en-US" dirty="0" smtClean="0">
                <a:latin typeface="+mj-lt"/>
              </a:rPr>
              <a:t>Every </a:t>
            </a:r>
            <a:r>
              <a:rPr lang="en-US" dirty="0" err="1">
                <a:latin typeface="+mj-lt"/>
              </a:rPr>
              <a:t>mosad</a:t>
            </a:r>
            <a:r>
              <a:rPr lang="en-US" dirty="0">
                <a:latin typeface="+mj-lt"/>
              </a:rPr>
              <a:t> must talk to their accountant/tax advisor before making a decision. I am none of the above and I am only trying to send out what comes my way. Regardless, this is going to be a tedious process for each bookkeeper to work through.</a:t>
            </a:r>
          </a:p>
          <a:p>
            <a:endParaRPr lang="en-US" dirty="0"/>
          </a:p>
        </p:txBody>
      </p:sp>
    </p:spTree>
    <p:extLst>
      <p:ext uri="{BB962C8B-B14F-4D97-AF65-F5344CB8AC3E}">
        <p14:creationId xmlns:p14="http://schemas.microsoft.com/office/powerpoint/2010/main" val="32488557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One address for </a:t>
            </a:r>
            <a:r>
              <a:rPr lang="en-US" dirty="0" err="1" smtClean="0"/>
              <a:t>mosdos</a:t>
            </a:r>
            <a:endParaRPr lang="en-US" dirty="0"/>
          </a:p>
        </p:txBody>
      </p:sp>
      <p:sp>
        <p:nvSpPr>
          <p:cNvPr id="3" name="Content Placeholder 2"/>
          <p:cNvSpPr>
            <a:spLocks noGrp="1"/>
          </p:cNvSpPr>
          <p:nvPr>
            <p:ph idx="1"/>
          </p:nvPr>
        </p:nvSpPr>
        <p:spPr/>
        <p:txBody>
          <a:bodyPr>
            <a:normAutofit/>
          </a:bodyPr>
          <a:lstStyle/>
          <a:p>
            <a:r>
              <a:rPr lang="en-US" dirty="0">
                <a:latin typeface="+mj-lt"/>
              </a:rPr>
              <a:t>Many of you have asked if we can just hire one person to do it for all </a:t>
            </a:r>
            <a:r>
              <a:rPr lang="en-US" dirty="0" err="1">
                <a:latin typeface="+mj-lt"/>
              </a:rPr>
              <a:t>mosdos</a:t>
            </a:r>
            <a:r>
              <a:rPr lang="en-US" dirty="0">
                <a:latin typeface="+mj-lt"/>
              </a:rPr>
              <a:t>. </a:t>
            </a:r>
            <a:endParaRPr lang="en-US" dirty="0" smtClean="0">
              <a:latin typeface="+mj-lt"/>
            </a:endParaRPr>
          </a:p>
          <a:p>
            <a:r>
              <a:rPr lang="en-US" dirty="0" smtClean="0">
                <a:latin typeface="+mj-lt"/>
              </a:rPr>
              <a:t>Realistically</a:t>
            </a:r>
            <a:r>
              <a:rPr lang="en-US" dirty="0">
                <a:latin typeface="+mj-lt"/>
              </a:rPr>
              <a:t>, it will not be humanly possible for one person to process all of this for everyone in the amount of time we want it done. </a:t>
            </a:r>
            <a:endParaRPr lang="en-US" dirty="0" smtClean="0">
              <a:latin typeface="+mj-lt"/>
            </a:endParaRPr>
          </a:p>
          <a:p>
            <a:r>
              <a:rPr lang="en-US" dirty="0" smtClean="0">
                <a:latin typeface="+mj-lt"/>
              </a:rPr>
              <a:t>There </a:t>
            </a:r>
            <a:r>
              <a:rPr lang="en-US" dirty="0">
                <a:latin typeface="+mj-lt"/>
              </a:rPr>
              <a:t>is a bank with a </a:t>
            </a:r>
            <a:r>
              <a:rPr lang="en-US" dirty="0" err="1">
                <a:latin typeface="+mj-lt"/>
              </a:rPr>
              <a:t>frum</a:t>
            </a:r>
            <a:r>
              <a:rPr lang="en-US" dirty="0">
                <a:latin typeface="+mj-lt"/>
              </a:rPr>
              <a:t> owner and staff who are trying to see if they can get a mainstream process set up for </a:t>
            </a:r>
            <a:r>
              <a:rPr lang="en-US" dirty="0" err="1">
                <a:latin typeface="+mj-lt"/>
              </a:rPr>
              <a:t>mosdos</a:t>
            </a:r>
            <a:r>
              <a:rPr lang="en-US" dirty="0">
                <a:latin typeface="+mj-lt"/>
              </a:rPr>
              <a:t>. </a:t>
            </a:r>
            <a:endParaRPr lang="en-US" dirty="0" smtClean="0">
              <a:latin typeface="+mj-lt"/>
            </a:endParaRPr>
          </a:p>
          <a:p>
            <a:r>
              <a:rPr lang="en-US" dirty="0" smtClean="0">
                <a:latin typeface="+mj-lt"/>
              </a:rPr>
              <a:t>Will </a:t>
            </a:r>
            <a:r>
              <a:rPr lang="en-US" dirty="0">
                <a:latin typeface="+mj-lt"/>
              </a:rPr>
              <a:t>keep you posted if/when that evolves.   </a:t>
            </a:r>
          </a:p>
          <a:p>
            <a:endParaRPr lang="en-US" dirty="0"/>
          </a:p>
          <a:p>
            <a:endParaRPr lang="en-US" dirty="0"/>
          </a:p>
        </p:txBody>
      </p:sp>
    </p:spTree>
    <p:extLst>
      <p:ext uri="{BB962C8B-B14F-4D97-AF65-F5344CB8AC3E}">
        <p14:creationId xmlns:p14="http://schemas.microsoft.com/office/powerpoint/2010/main" val="16601182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Employee Retention Credit</a:t>
            </a:r>
            <a:endParaRPr lang="en-US" dirty="0"/>
          </a:p>
        </p:txBody>
      </p:sp>
      <p:sp>
        <p:nvSpPr>
          <p:cNvPr id="3" name="Content Placeholder 2"/>
          <p:cNvSpPr>
            <a:spLocks noGrp="1"/>
          </p:cNvSpPr>
          <p:nvPr>
            <p:ph idx="1"/>
          </p:nvPr>
        </p:nvSpPr>
        <p:spPr/>
        <p:txBody>
          <a:bodyPr>
            <a:normAutofit/>
          </a:bodyPr>
          <a:lstStyle/>
          <a:p>
            <a:r>
              <a:rPr lang="en-US" dirty="0" smtClean="0">
                <a:latin typeface="+mj-lt"/>
              </a:rPr>
              <a:t>The </a:t>
            </a:r>
            <a:r>
              <a:rPr lang="en-US" dirty="0">
                <a:latin typeface="+mj-lt"/>
              </a:rPr>
              <a:t>employee retention credit (SSI Credit) which gives you 50% credit is not available to anyone who takes the </a:t>
            </a:r>
            <a:r>
              <a:rPr lang="en-US" dirty="0" err="1">
                <a:latin typeface="+mj-lt"/>
              </a:rPr>
              <a:t>sba</a:t>
            </a:r>
            <a:r>
              <a:rPr lang="en-US" dirty="0">
                <a:latin typeface="+mj-lt"/>
              </a:rPr>
              <a:t> loan which is why I haven’t been talking about it here.</a:t>
            </a:r>
          </a:p>
        </p:txBody>
      </p:sp>
    </p:spTree>
    <p:extLst>
      <p:ext uri="{BB962C8B-B14F-4D97-AF65-F5344CB8AC3E}">
        <p14:creationId xmlns:p14="http://schemas.microsoft.com/office/powerpoint/2010/main" val="28947430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PLEASE!	</a:t>
            </a:r>
            <a:endParaRPr lang="en-US" dirty="0"/>
          </a:p>
        </p:txBody>
      </p:sp>
      <p:sp>
        <p:nvSpPr>
          <p:cNvPr id="3" name="Content Placeholder 2"/>
          <p:cNvSpPr>
            <a:spLocks noGrp="1"/>
          </p:cNvSpPr>
          <p:nvPr>
            <p:ph idx="1"/>
          </p:nvPr>
        </p:nvSpPr>
        <p:spPr/>
        <p:txBody>
          <a:bodyPr/>
          <a:lstStyle/>
          <a:p>
            <a:r>
              <a:rPr lang="en-US" dirty="0" smtClean="0">
                <a:latin typeface="+mj-lt"/>
              </a:rPr>
              <a:t>Do not rely on this presentation and speak to your accountant and </a:t>
            </a:r>
            <a:r>
              <a:rPr lang="en-US" dirty="0" err="1" smtClean="0">
                <a:latin typeface="+mj-lt"/>
              </a:rPr>
              <a:t>ballei</a:t>
            </a:r>
            <a:r>
              <a:rPr lang="en-US" dirty="0" smtClean="0">
                <a:latin typeface="+mj-lt"/>
              </a:rPr>
              <a:t> </a:t>
            </a:r>
            <a:r>
              <a:rPr lang="en-US" dirty="0" err="1" smtClean="0">
                <a:latin typeface="+mj-lt"/>
              </a:rPr>
              <a:t>batim</a:t>
            </a:r>
            <a:r>
              <a:rPr lang="en-US" dirty="0" smtClean="0">
                <a:latin typeface="+mj-lt"/>
              </a:rPr>
              <a:t>!!!</a:t>
            </a:r>
          </a:p>
          <a:p>
            <a:r>
              <a:rPr lang="en-US" dirty="0" smtClean="0">
                <a:latin typeface="+mj-lt"/>
              </a:rPr>
              <a:t>However, there is real money in this that can help us all get through this crisis. </a:t>
            </a:r>
          </a:p>
          <a:p>
            <a:r>
              <a:rPr lang="en-US" dirty="0" smtClean="0">
                <a:latin typeface="+mj-lt"/>
              </a:rPr>
              <a:t>Please contact R’ Eliyahu Stern with any questions, comments or errors </a:t>
            </a:r>
            <a:r>
              <a:rPr lang="en-US" dirty="0">
                <a:latin typeface="+mj-lt"/>
              </a:rPr>
              <a:t>-</a:t>
            </a:r>
            <a:r>
              <a:rPr lang="en-US" dirty="0" smtClean="0">
                <a:latin typeface="+mj-lt"/>
              </a:rPr>
              <a:t> </a:t>
            </a:r>
            <a:r>
              <a:rPr lang="en-US" dirty="0" smtClean="0">
                <a:latin typeface="+mj-lt"/>
                <a:hlinkClick r:id="rId2"/>
              </a:rPr>
              <a:t>eds@ednnetwork.org</a:t>
            </a:r>
            <a:r>
              <a:rPr lang="en-US" dirty="0" smtClean="0">
                <a:latin typeface="+mj-lt"/>
              </a:rPr>
              <a:t>. </a:t>
            </a:r>
            <a:endParaRPr lang="en-US" dirty="0">
              <a:latin typeface="+mj-lt"/>
            </a:endParaRPr>
          </a:p>
        </p:txBody>
      </p:sp>
    </p:spTree>
    <p:extLst>
      <p:ext uri="{BB962C8B-B14F-4D97-AF65-F5344CB8AC3E}">
        <p14:creationId xmlns:p14="http://schemas.microsoft.com/office/powerpoint/2010/main" val="1629530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DISCLAIMER</a:t>
            </a:r>
            <a:endParaRPr lang="en-US" dirty="0"/>
          </a:p>
        </p:txBody>
      </p:sp>
      <p:sp>
        <p:nvSpPr>
          <p:cNvPr id="3" name="Content Placeholder 2"/>
          <p:cNvSpPr>
            <a:spLocks noGrp="1"/>
          </p:cNvSpPr>
          <p:nvPr>
            <p:ph idx="1"/>
          </p:nvPr>
        </p:nvSpPr>
        <p:spPr/>
        <p:txBody>
          <a:bodyPr/>
          <a:lstStyle/>
          <a:p>
            <a:r>
              <a:rPr lang="en-US" dirty="0" smtClean="0">
                <a:latin typeface="+mj-lt"/>
              </a:rPr>
              <a:t>The purpose of this is NOT to provide legal guidance but rather to give </a:t>
            </a:r>
            <a:r>
              <a:rPr lang="en-US" dirty="0" err="1" smtClean="0">
                <a:latin typeface="+mj-lt"/>
              </a:rPr>
              <a:t>mosdos</a:t>
            </a:r>
            <a:r>
              <a:rPr lang="en-US" dirty="0" smtClean="0">
                <a:latin typeface="+mj-lt"/>
              </a:rPr>
              <a:t> a basic understanding of what questions to ask</a:t>
            </a:r>
          </a:p>
          <a:p>
            <a:r>
              <a:rPr lang="en-US" dirty="0" smtClean="0">
                <a:latin typeface="+mj-lt"/>
              </a:rPr>
              <a:t>Talk to your accountant and professionals as well as board members/</a:t>
            </a:r>
            <a:r>
              <a:rPr lang="en-US" dirty="0" err="1" smtClean="0">
                <a:latin typeface="+mj-lt"/>
              </a:rPr>
              <a:t>ballei</a:t>
            </a:r>
            <a:r>
              <a:rPr lang="en-US" dirty="0" smtClean="0">
                <a:latin typeface="+mj-lt"/>
              </a:rPr>
              <a:t> </a:t>
            </a:r>
            <a:r>
              <a:rPr lang="en-US" dirty="0" err="1" smtClean="0">
                <a:latin typeface="+mj-lt"/>
              </a:rPr>
              <a:t>batim</a:t>
            </a:r>
            <a:r>
              <a:rPr lang="en-US" dirty="0" smtClean="0">
                <a:latin typeface="+mj-lt"/>
              </a:rPr>
              <a:t> to further explore this</a:t>
            </a:r>
          </a:p>
          <a:p>
            <a:r>
              <a:rPr lang="en-US" b="1" dirty="0" smtClean="0">
                <a:latin typeface="+mj-lt"/>
              </a:rPr>
              <a:t>The premise of this presentation is that we are all trying to figure out how to pay our staff and not how to get out of paying them (there are certain waivers not mentioned here).</a:t>
            </a:r>
            <a:endParaRPr lang="en-US" b="1" dirty="0">
              <a:latin typeface="+mj-lt"/>
            </a:endParaRPr>
          </a:p>
        </p:txBody>
      </p:sp>
    </p:spTree>
    <p:extLst>
      <p:ext uri="{BB962C8B-B14F-4D97-AF65-F5344CB8AC3E}">
        <p14:creationId xmlns:p14="http://schemas.microsoft.com/office/powerpoint/2010/main" val="2116809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Sick Leave / Family Leave</a:t>
            </a:r>
            <a:endParaRPr lang="en-US" dirty="0"/>
          </a:p>
        </p:txBody>
      </p:sp>
      <p:sp>
        <p:nvSpPr>
          <p:cNvPr id="3" name="Content Placeholder 2"/>
          <p:cNvSpPr>
            <a:spLocks noGrp="1"/>
          </p:cNvSpPr>
          <p:nvPr>
            <p:ph idx="1"/>
          </p:nvPr>
        </p:nvSpPr>
        <p:spPr/>
        <p:txBody>
          <a:bodyPr>
            <a:normAutofit fontScale="85000" lnSpcReduction="20000"/>
          </a:bodyPr>
          <a:lstStyle/>
          <a:p>
            <a:endParaRPr lang="en-US" dirty="0"/>
          </a:p>
          <a:p>
            <a:pPr lvl="0"/>
            <a:r>
              <a:rPr lang="en-US" dirty="0">
                <a:latin typeface="+mj-lt"/>
              </a:rPr>
              <a:t>If you closed already but kept essential employees like maintenance staff on, they will be eligible beginning April 1</a:t>
            </a:r>
            <a:r>
              <a:rPr lang="en-US" baseline="30000" dirty="0">
                <a:latin typeface="+mj-lt"/>
              </a:rPr>
              <a:t>st</a:t>
            </a:r>
            <a:r>
              <a:rPr lang="en-US" dirty="0">
                <a:latin typeface="+mj-lt"/>
              </a:rPr>
              <a:t> for 100% the first two weeks of sick leave if they “say” they are not feeling well and you continue to have work for them. You will get this reimbursed. </a:t>
            </a:r>
          </a:p>
          <a:p>
            <a:pPr lvl="0"/>
            <a:r>
              <a:rPr lang="en-US" dirty="0">
                <a:latin typeface="+mj-lt"/>
              </a:rPr>
              <a:t>If you look at question 24-26 on the Q and A page of the </a:t>
            </a:r>
            <a:r>
              <a:rPr lang="en-US" dirty="0" err="1">
                <a:latin typeface="+mj-lt"/>
              </a:rPr>
              <a:t>Dept</a:t>
            </a:r>
            <a:r>
              <a:rPr lang="en-US" dirty="0">
                <a:latin typeface="+mj-lt"/>
              </a:rPr>
              <a:t> of </a:t>
            </a:r>
            <a:r>
              <a:rPr lang="en-US" dirty="0" smtClean="0">
                <a:latin typeface="+mj-lt"/>
              </a:rPr>
              <a:t>labor(</a:t>
            </a:r>
            <a:r>
              <a:rPr lang="en-US" dirty="0" smtClean="0">
                <a:latin typeface="+mj-lt"/>
                <a:hlinkClick r:id="rId2"/>
              </a:rPr>
              <a:t>https</a:t>
            </a:r>
            <a:r>
              <a:rPr lang="en-US" dirty="0">
                <a:latin typeface="+mj-lt"/>
                <a:hlinkClick r:id="rId2"/>
              </a:rPr>
              <a:t>://</a:t>
            </a:r>
            <a:r>
              <a:rPr lang="en-US" dirty="0" smtClean="0">
                <a:latin typeface="+mj-lt"/>
                <a:hlinkClick r:id="rId2"/>
              </a:rPr>
              <a:t>www.dol.gov/agencies/whd/pandemic/ffcra-questions</a:t>
            </a:r>
            <a:r>
              <a:rPr lang="en-US" dirty="0" smtClean="0">
                <a:latin typeface="+mj-lt"/>
              </a:rPr>
              <a:t>), </a:t>
            </a:r>
            <a:r>
              <a:rPr lang="en-US" dirty="0">
                <a:latin typeface="+mj-lt"/>
              </a:rPr>
              <a:t>you will see that the only way this benefit is relevant is if you continue to have work for the employee and he can’t work because he is sick or watching children. Make sure to discuss this with your accountant in detail before making a decision.</a:t>
            </a:r>
          </a:p>
          <a:p>
            <a:r>
              <a:rPr lang="en-US" dirty="0" smtClean="0">
                <a:latin typeface="+mj-lt"/>
              </a:rPr>
              <a:t>BTW- </a:t>
            </a:r>
            <a:r>
              <a:rPr lang="en-US" dirty="0">
                <a:latin typeface="+mj-lt"/>
              </a:rPr>
              <a:t>I suspect many groceries </a:t>
            </a:r>
            <a:r>
              <a:rPr lang="en-US" dirty="0" err="1">
                <a:latin typeface="+mj-lt"/>
              </a:rPr>
              <a:t>etc</a:t>
            </a:r>
            <a:r>
              <a:rPr lang="en-US" dirty="0">
                <a:latin typeface="+mj-lt"/>
              </a:rPr>
              <a:t> will be losing employees for two week beginning April 1</a:t>
            </a:r>
            <a:r>
              <a:rPr lang="en-US" baseline="30000" dirty="0">
                <a:latin typeface="+mj-lt"/>
              </a:rPr>
              <a:t>st</a:t>
            </a:r>
            <a:r>
              <a:rPr lang="en-US" dirty="0">
                <a:latin typeface="+mj-lt"/>
              </a:rPr>
              <a:t> because of this law which will essentially slow down whatever is still operating</a:t>
            </a:r>
            <a:r>
              <a:rPr lang="en-US" dirty="0">
                <a:latin typeface="+mj-lt"/>
                <a:sym typeface="Wingdings"/>
              </a:rPr>
              <a:t></a:t>
            </a:r>
            <a:endParaRPr lang="en-US" dirty="0">
              <a:latin typeface="+mj-lt"/>
            </a:endParaRPr>
          </a:p>
        </p:txBody>
      </p:sp>
    </p:spTree>
    <p:extLst>
      <p:ext uri="{BB962C8B-B14F-4D97-AF65-F5344CB8AC3E}">
        <p14:creationId xmlns:p14="http://schemas.microsoft.com/office/powerpoint/2010/main" val="24353807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Unemployment</a:t>
            </a:r>
            <a:endParaRPr lang="en-US" dirty="0"/>
          </a:p>
        </p:txBody>
      </p:sp>
      <p:sp>
        <p:nvSpPr>
          <p:cNvPr id="3" name="Content Placeholder 2"/>
          <p:cNvSpPr>
            <a:spLocks noGrp="1"/>
          </p:cNvSpPr>
          <p:nvPr>
            <p:ph idx="1"/>
          </p:nvPr>
        </p:nvSpPr>
        <p:spPr/>
        <p:txBody>
          <a:bodyPr>
            <a:normAutofit/>
          </a:bodyPr>
          <a:lstStyle/>
          <a:p>
            <a:r>
              <a:rPr lang="en-US" dirty="0">
                <a:latin typeface="+mj-lt"/>
              </a:rPr>
              <a:t>Each state will be making modifications to their unemployment guidelines so it is critical to stay on top of that. </a:t>
            </a:r>
            <a:endParaRPr lang="en-US" dirty="0" smtClean="0">
              <a:latin typeface="+mj-lt"/>
            </a:endParaRPr>
          </a:p>
          <a:p>
            <a:r>
              <a:rPr lang="en-US" dirty="0" smtClean="0">
                <a:latin typeface="+mj-lt"/>
              </a:rPr>
              <a:t>It </a:t>
            </a:r>
            <a:r>
              <a:rPr lang="en-US" dirty="0">
                <a:latin typeface="+mj-lt"/>
              </a:rPr>
              <a:t>seems like you may be best off sending employees who are not working at all to unemployment BUT  there is a very complex formula for the </a:t>
            </a:r>
            <a:r>
              <a:rPr lang="en-US" dirty="0" err="1">
                <a:latin typeface="+mj-lt"/>
              </a:rPr>
              <a:t>sba</a:t>
            </a:r>
            <a:r>
              <a:rPr lang="en-US" dirty="0">
                <a:latin typeface="+mj-lt"/>
              </a:rPr>
              <a:t> loan forgiveness that will get affected by this. See </a:t>
            </a:r>
            <a:r>
              <a:rPr lang="en-US" dirty="0" smtClean="0">
                <a:latin typeface="+mj-lt"/>
              </a:rPr>
              <a:t>below.</a:t>
            </a:r>
            <a:endParaRPr lang="en-US" dirty="0">
              <a:latin typeface="+mj-lt"/>
            </a:endParaRPr>
          </a:p>
        </p:txBody>
      </p:sp>
    </p:spTree>
    <p:extLst>
      <p:ext uri="{BB962C8B-B14F-4D97-AF65-F5344CB8AC3E}">
        <p14:creationId xmlns:p14="http://schemas.microsoft.com/office/powerpoint/2010/main" val="35212235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SBA Loan</a:t>
            </a:r>
            <a:endParaRPr lang="en-US" dirty="0"/>
          </a:p>
        </p:txBody>
      </p:sp>
      <p:sp>
        <p:nvSpPr>
          <p:cNvPr id="3" name="Content Placeholder 2"/>
          <p:cNvSpPr>
            <a:spLocks noGrp="1"/>
          </p:cNvSpPr>
          <p:nvPr>
            <p:ph idx="1"/>
          </p:nvPr>
        </p:nvSpPr>
        <p:spPr/>
        <p:txBody>
          <a:bodyPr>
            <a:normAutofit/>
          </a:bodyPr>
          <a:lstStyle/>
          <a:p>
            <a:r>
              <a:rPr lang="en-US" dirty="0">
                <a:latin typeface="+mj-lt"/>
              </a:rPr>
              <a:t> </a:t>
            </a:r>
            <a:r>
              <a:rPr lang="en-US" dirty="0" smtClean="0">
                <a:latin typeface="+mj-lt"/>
              </a:rPr>
              <a:t>The </a:t>
            </a:r>
            <a:r>
              <a:rPr lang="en-US" dirty="0">
                <a:latin typeface="+mj-lt"/>
              </a:rPr>
              <a:t>US Chamber of Commerce released this excellent </a:t>
            </a:r>
            <a:r>
              <a:rPr lang="en-US" dirty="0" smtClean="0">
                <a:latin typeface="+mj-lt"/>
              </a:rPr>
              <a:t>guide: </a:t>
            </a:r>
            <a:r>
              <a:rPr lang="en-US" dirty="0">
                <a:latin typeface="+mj-lt"/>
                <a:hlinkClick r:id="rId2"/>
              </a:rPr>
              <a:t>https://www.uschamber.com/sites/default/files/023595_comm_corona_virus_smallbiz_loan_final_revised.pdf</a:t>
            </a:r>
            <a:r>
              <a:rPr lang="en-US" dirty="0" smtClean="0">
                <a:latin typeface="+mj-lt"/>
              </a:rPr>
              <a:t>. </a:t>
            </a:r>
            <a:r>
              <a:rPr lang="en-US" dirty="0">
                <a:latin typeface="+mj-lt"/>
              </a:rPr>
              <a:t>It needs to be read carefully. </a:t>
            </a:r>
            <a:endParaRPr lang="en-US" dirty="0" smtClean="0">
              <a:latin typeface="+mj-lt"/>
            </a:endParaRPr>
          </a:p>
          <a:p>
            <a:r>
              <a:rPr lang="en-US" dirty="0" smtClean="0">
                <a:latin typeface="+mj-lt"/>
              </a:rPr>
              <a:t>The </a:t>
            </a:r>
            <a:r>
              <a:rPr lang="en-US" dirty="0">
                <a:latin typeface="+mj-lt"/>
              </a:rPr>
              <a:t>Federation sent out the </a:t>
            </a:r>
            <a:r>
              <a:rPr lang="en-US" dirty="0" smtClean="0">
                <a:latin typeface="+mj-lt"/>
              </a:rPr>
              <a:t>graph attached to this email. </a:t>
            </a:r>
            <a:endParaRPr lang="en-US" dirty="0" smtClean="0">
              <a:latin typeface="+mj-lt"/>
            </a:endParaRPr>
          </a:p>
          <a:p>
            <a:r>
              <a:rPr lang="en-US" dirty="0" smtClean="0">
                <a:latin typeface="+mj-lt"/>
              </a:rPr>
              <a:t>Here </a:t>
            </a:r>
            <a:r>
              <a:rPr lang="en-US" dirty="0">
                <a:latin typeface="+mj-lt"/>
              </a:rPr>
              <a:t>is the key point to keep in mind. To be eligible for loan forgiveness you need to maintain the same staff as before OR if you didn’t and laid people off THEY NEED TO BE REHIRED BY JUNE 30</a:t>
            </a:r>
            <a:r>
              <a:rPr lang="en-US" baseline="30000" dirty="0">
                <a:latin typeface="+mj-lt"/>
              </a:rPr>
              <a:t>TH</a:t>
            </a:r>
            <a:r>
              <a:rPr lang="en-US" dirty="0">
                <a:latin typeface="+mj-lt"/>
              </a:rPr>
              <a:t>! </a:t>
            </a:r>
          </a:p>
          <a:p>
            <a:endParaRPr lang="en-US" dirty="0">
              <a:latin typeface="+mj-lt"/>
            </a:endParaRPr>
          </a:p>
        </p:txBody>
      </p:sp>
    </p:spTree>
    <p:extLst>
      <p:ext uri="{BB962C8B-B14F-4D97-AF65-F5344CB8AC3E}">
        <p14:creationId xmlns:p14="http://schemas.microsoft.com/office/powerpoint/2010/main" val="29321828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a:t>
            </a:r>
            <a:endParaRPr lang="en-US" dirty="0"/>
          </a:p>
        </p:txBody>
      </p:sp>
      <p:sp>
        <p:nvSpPr>
          <p:cNvPr id="3" name="Content Placeholder 2"/>
          <p:cNvSpPr>
            <a:spLocks noGrp="1"/>
          </p:cNvSpPr>
          <p:nvPr>
            <p:ph idx="1"/>
          </p:nvPr>
        </p:nvSpPr>
        <p:spPr/>
        <p:txBody>
          <a:bodyPr>
            <a:normAutofit fontScale="85000" lnSpcReduction="20000"/>
          </a:bodyPr>
          <a:lstStyle/>
          <a:p>
            <a:r>
              <a:rPr lang="en-US" sz="2800" dirty="0">
                <a:latin typeface="+mj-lt"/>
              </a:rPr>
              <a:t>Category 1- Employees who have zero work now due to school closure- send them to unemployment and they will receive an extra $600 per week above your states allowance from the federal government. Rehire them before June 30</a:t>
            </a:r>
            <a:r>
              <a:rPr lang="en-US" sz="2800" baseline="30000" dirty="0">
                <a:latin typeface="+mj-lt"/>
              </a:rPr>
              <a:t>th</a:t>
            </a:r>
            <a:r>
              <a:rPr lang="en-US" sz="2800" dirty="0">
                <a:latin typeface="+mj-lt"/>
              </a:rPr>
              <a:t>. </a:t>
            </a:r>
          </a:p>
          <a:p>
            <a:r>
              <a:rPr lang="en-US" sz="2800" dirty="0">
                <a:latin typeface="+mj-lt"/>
              </a:rPr>
              <a:t>Category 2- Employees who have some work- continue paying them at the full rate (you may be able to reduce their pay because they are not working full time and then they can collect partial unemployment PLUS they will get the extra $600 from the government- this will vary by state- Thank you Aharon Rubenstein for sharing this tip.)</a:t>
            </a:r>
          </a:p>
          <a:p>
            <a:r>
              <a:rPr lang="en-US" sz="2800" dirty="0">
                <a:latin typeface="+mj-lt"/>
              </a:rPr>
              <a:t>Category 3- Employees who have full amount of work- they should continue working and getting paid. If they claim they can’t because they are sick or caring for sick person/child they will be eligible for the sick leave/family leave credit</a:t>
            </a:r>
          </a:p>
          <a:p>
            <a:pPr lvl="1"/>
            <a:endParaRPr lang="en-US" dirty="0"/>
          </a:p>
          <a:p>
            <a:endParaRPr lang="en-US" dirty="0"/>
          </a:p>
        </p:txBody>
      </p:sp>
    </p:spTree>
    <p:extLst>
      <p:ext uri="{BB962C8B-B14F-4D97-AF65-F5344CB8AC3E}">
        <p14:creationId xmlns:p14="http://schemas.microsoft.com/office/powerpoint/2010/main" val="8990284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Illustration Continued.</a:t>
            </a:r>
            <a:endParaRPr lang="en-US" dirty="0"/>
          </a:p>
        </p:txBody>
      </p:sp>
      <p:sp>
        <p:nvSpPr>
          <p:cNvPr id="3" name="Content Placeholder 2"/>
          <p:cNvSpPr>
            <a:spLocks noGrp="1"/>
          </p:cNvSpPr>
          <p:nvPr>
            <p:ph idx="1"/>
          </p:nvPr>
        </p:nvSpPr>
        <p:spPr/>
        <p:txBody>
          <a:bodyPr>
            <a:normAutofit/>
          </a:bodyPr>
          <a:lstStyle/>
          <a:p>
            <a:r>
              <a:rPr lang="en-US" dirty="0">
                <a:latin typeface="+mj-lt"/>
              </a:rPr>
              <a:t>You apply for an </a:t>
            </a:r>
            <a:r>
              <a:rPr lang="en-US" dirty="0" err="1">
                <a:latin typeface="+mj-lt"/>
              </a:rPr>
              <a:t>sba</a:t>
            </a:r>
            <a:r>
              <a:rPr lang="en-US" dirty="0">
                <a:latin typeface="+mj-lt"/>
              </a:rPr>
              <a:t> loan which will equal 2.5 x your average monthly payroll of the past year. </a:t>
            </a:r>
            <a:endParaRPr lang="en-US" dirty="0" smtClean="0">
              <a:latin typeface="+mj-lt"/>
            </a:endParaRPr>
          </a:p>
          <a:p>
            <a:r>
              <a:rPr lang="en-US" dirty="0" smtClean="0">
                <a:latin typeface="+mj-lt"/>
              </a:rPr>
              <a:t>You </a:t>
            </a:r>
            <a:r>
              <a:rPr lang="en-US" dirty="0">
                <a:latin typeface="+mj-lt"/>
              </a:rPr>
              <a:t>then need to spend those funds in the next 8 weeks on eligible expenses. </a:t>
            </a:r>
            <a:endParaRPr lang="en-US" dirty="0" smtClean="0">
              <a:latin typeface="+mj-lt"/>
            </a:endParaRPr>
          </a:p>
          <a:p>
            <a:r>
              <a:rPr lang="en-US" dirty="0" smtClean="0">
                <a:latin typeface="+mj-lt"/>
              </a:rPr>
              <a:t>You </a:t>
            </a:r>
            <a:r>
              <a:rPr lang="en-US" dirty="0">
                <a:latin typeface="+mj-lt"/>
              </a:rPr>
              <a:t>get the loan forgiven </a:t>
            </a:r>
            <a:r>
              <a:rPr lang="en-US" dirty="0" smtClean="0">
                <a:latin typeface="+mj-lt"/>
              </a:rPr>
              <a:t>assuming you spent it on eligible expenses MINUS</a:t>
            </a:r>
          </a:p>
          <a:p>
            <a:pPr lvl="1"/>
            <a:r>
              <a:rPr lang="en-US" dirty="0" smtClean="0">
                <a:latin typeface="+mj-lt"/>
              </a:rPr>
              <a:t>the </a:t>
            </a:r>
            <a:r>
              <a:rPr lang="en-US" dirty="0">
                <a:latin typeface="+mj-lt"/>
              </a:rPr>
              <a:t>sick leave/family leave </a:t>
            </a:r>
            <a:r>
              <a:rPr lang="en-US" dirty="0" smtClean="0">
                <a:latin typeface="+mj-lt"/>
              </a:rPr>
              <a:t>funds</a:t>
            </a:r>
          </a:p>
          <a:p>
            <a:pPr lvl="1"/>
            <a:r>
              <a:rPr lang="en-US" dirty="0" smtClean="0">
                <a:latin typeface="+mj-lt"/>
              </a:rPr>
              <a:t>the </a:t>
            </a:r>
            <a:r>
              <a:rPr lang="en-US" dirty="0">
                <a:latin typeface="+mj-lt"/>
              </a:rPr>
              <a:t>reduction in your </a:t>
            </a:r>
            <a:r>
              <a:rPr lang="en-US" dirty="0" smtClean="0">
                <a:latin typeface="+mj-lt"/>
              </a:rPr>
              <a:t>payroll</a:t>
            </a:r>
          </a:p>
          <a:p>
            <a:pPr lvl="1"/>
            <a:r>
              <a:rPr lang="en-US" dirty="0" smtClean="0">
                <a:latin typeface="+mj-lt"/>
              </a:rPr>
              <a:t>However</a:t>
            </a:r>
            <a:r>
              <a:rPr lang="en-US" dirty="0">
                <a:latin typeface="+mj-lt"/>
              </a:rPr>
              <a:t>, </a:t>
            </a:r>
            <a:r>
              <a:rPr lang="en-US" dirty="0" smtClean="0">
                <a:latin typeface="+mj-lt"/>
              </a:rPr>
              <a:t>only if </a:t>
            </a:r>
            <a:r>
              <a:rPr lang="en-US" dirty="0">
                <a:latin typeface="+mj-lt"/>
              </a:rPr>
              <a:t>you rehire any employee that was laid off before June </a:t>
            </a:r>
            <a:r>
              <a:rPr lang="en-US" dirty="0" smtClean="0">
                <a:latin typeface="+mj-lt"/>
              </a:rPr>
              <a:t>30</a:t>
            </a:r>
            <a:r>
              <a:rPr lang="en-US" baseline="30000" dirty="0" smtClean="0">
                <a:latin typeface="+mj-lt"/>
              </a:rPr>
              <a:t>th</a:t>
            </a:r>
            <a:r>
              <a:rPr lang="en-US" dirty="0">
                <a:latin typeface="+mj-lt"/>
              </a:rPr>
              <a:t> </a:t>
            </a:r>
            <a:r>
              <a:rPr lang="en-US" dirty="0" smtClean="0">
                <a:latin typeface="+mj-lt"/>
              </a:rPr>
              <a:t>will the loan be forgiven. </a:t>
            </a:r>
            <a:endParaRPr lang="en-US" dirty="0">
              <a:latin typeface="+mj-lt"/>
            </a:endParaRPr>
          </a:p>
        </p:txBody>
      </p:sp>
    </p:spTree>
    <p:extLst>
      <p:ext uri="{BB962C8B-B14F-4D97-AF65-F5344CB8AC3E}">
        <p14:creationId xmlns:p14="http://schemas.microsoft.com/office/powerpoint/2010/main" val="36887817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figure out what to do</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latin typeface="+mj-lt"/>
              </a:rPr>
              <a:t>Step 1- Calculate what you average monthly payroll was in the past 12 months with parsonage but without QTR and </a:t>
            </a:r>
            <a:r>
              <a:rPr lang="en-US" u="sng" dirty="0" smtClean="0">
                <a:latin typeface="+mj-lt"/>
              </a:rPr>
              <a:t>without the payroll taxes= </a:t>
            </a:r>
          </a:p>
          <a:p>
            <a:r>
              <a:rPr lang="en-US" dirty="0" smtClean="0">
                <a:latin typeface="+mj-lt"/>
              </a:rPr>
              <a:t>Step 2- Multiply this x 2.5-  this is the max loan amount that can be forgiven </a:t>
            </a:r>
          </a:p>
          <a:p>
            <a:r>
              <a:rPr lang="en-US" dirty="0" smtClean="0">
                <a:latin typeface="+mj-lt"/>
              </a:rPr>
              <a:t>Step 3- figure out what the following amount adds up to for 8 weeks (these 8 weeks start from the day of the loan):</a:t>
            </a:r>
          </a:p>
          <a:p>
            <a:pPr lvl="1"/>
            <a:r>
              <a:rPr lang="en-US" dirty="0" smtClean="0">
                <a:latin typeface="+mj-lt"/>
              </a:rPr>
              <a:t>Interest </a:t>
            </a:r>
            <a:r>
              <a:rPr lang="en-US" dirty="0">
                <a:latin typeface="+mj-lt"/>
              </a:rPr>
              <a:t>on </a:t>
            </a:r>
            <a:r>
              <a:rPr lang="en-US" dirty="0" smtClean="0">
                <a:latin typeface="+mj-lt"/>
              </a:rPr>
              <a:t>your </a:t>
            </a:r>
            <a:r>
              <a:rPr lang="en-US" dirty="0">
                <a:latin typeface="+mj-lt"/>
              </a:rPr>
              <a:t>mortgage </a:t>
            </a:r>
            <a:r>
              <a:rPr lang="en-US" dirty="0" smtClean="0">
                <a:latin typeface="+mj-lt"/>
              </a:rPr>
              <a:t>(not principal or escrow)</a:t>
            </a:r>
          </a:p>
          <a:p>
            <a:pPr lvl="1"/>
            <a:r>
              <a:rPr lang="en-US" dirty="0" smtClean="0">
                <a:latin typeface="+mj-lt"/>
              </a:rPr>
              <a:t>Rent if applicable </a:t>
            </a:r>
          </a:p>
          <a:p>
            <a:pPr lvl="1"/>
            <a:r>
              <a:rPr lang="en-US" dirty="0" smtClean="0">
                <a:latin typeface="+mj-lt"/>
              </a:rPr>
              <a:t>Payments </a:t>
            </a:r>
            <a:r>
              <a:rPr lang="en-US" dirty="0">
                <a:latin typeface="+mj-lt"/>
              </a:rPr>
              <a:t>on </a:t>
            </a:r>
            <a:r>
              <a:rPr lang="en-US" dirty="0" smtClean="0">
                <a:latin typeface="+mj-lt"/>
              </a:rPr>
              <a:t>utilities- electricity</a:t>
            </a:r>
            <a:r>
              <a:rPr lang="en-US" dirty="0">
                <a:latin typeface="+mj-lt"/>
              </a:rPr>
              <a:t>, gas, water</a:t>
            </a:r>
            <a:r>
              <a:rPr lang="en-US" dirty="0" smtClean="0">
                <a:latin typeface="+mj-lt"/>
              </a:rPr>
              <a:t>, </a:t>
            </a:r>
            <a:r>
              <a:rPr lang="en-US" dirty="0">
                <a:latin typeface="+mj-lt"/>
              </a:rPr>
              <a:t>telephone, </a:t>
            </a:r>
            <a:r>
              <a:rPr lang="en-US" dirty="0" smtClean="0">
                <a:latin typeface="+mj-lt"/>
              </a:rPr>
              <a:t>internet or transportation </a:t>
            </a:r>
            <a:r>
              <a:rPr lang="en-US" dirty="0">
                <a:latin typeface="+mj-lt"/>
              </a:rPr>
              <a:t>(business trips not student transportation)</a:t>
            </a:r>
            <a:endParaRPr lang="en-US" dirty="0" smtClean="0">
              <a:latin typeface="+mj-lt"/>
            </a:endParaRPr>
          </a:p>
          <a:p>
            <a:pPr lvl="1"/>
            <a:r>
              <a:rPr lang="en-US" dirty="0" smtClean="0">
                <a:latin typeface="+mj-lt"/>
              </a:rPr>
              <a:t>Total amount= </a:t>
            </a:r>
            <a:endParaRPr lang="en-US" dirty="0">
              <a:latin typeface="+mj-lt"/>
            </a:endParaRPr>
          </a:p>
        </p:txBody>
      </p:sp>
    </p:spTree>
    <p:extLst>
      <p:ext uri="{BB962C8B-B14F-4D97-AF65-F5344CB8AC3E}">
        <p14:creationId xmlns:p14="http://schemas.microsoft.com/office/powerpoint/2010/main" val="7540852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Next</a:t>
            </a:r>
            <a:endParaRPr lang="en-US" dirty="0"/>
          </a:p>
        </p:txBody>
      </p:sp>
      <p:sp>
        <p:nvSpPr>
          <p:cNvPr id="3" name="Content Placeholder 2"/>
          <p:cNvSpPr>
            <a:spLocks noGrp="1"/>
          </p:cNvSpPr>
          <p:nvPr>
            <p:ph idx="1"/>
          </p:nvPr>
        </p:nvSpPr>
        <p:spPr/>
        <p:txBody>
          <a:bodyPr>
            <a:normAutofit fontScale="92500"/>
          </a:bodyPr>
          <a:lstStyle/>
          <a:p>
            <a:r>
              <a:rPr lang="en-US" dirty="0" smtClean="0">
                <a:latin typeface="+mj-lt"/>
              </a:rPr>
              <a:t>Step 4- </a:t>
            </a:r>
            <a:r>
              <a:rPr lang="en-US" dirty="0" smtClean="0">
                <a:latin typeface="+mj-lt"/>
              </a:rPr>
              <a:t>subtract your </a:t>
            </a:r>
            <a:r>
              <a:rPr lang="en-US" dirty="0" smtClean="0">
                <a:latin typeface="+mj-lt"/>
              </a:rPr>
              <a:t>total in step 3 from your amount in step 2. This is the amount that must be used during these 8 weeks on eligible payroll to get the entire amount forgiven. </a:t>
            </a:r>
            <a:endParaRPr lang="en-US" dirty="0">
              <a:latin typeface="+mj-lt"/>
            </a:endParaRPr>
          </a:p>
          <a:p>
            <a:r>
              <a:rPr lang="en-US" dirty="0" smtClean="0">
                <a:latin typeface="+mj-lt"/>
              </a:rPr>
              <a:t>If you claimed any sick/family leave credit that will not be allowed to be included in the payroll total</a:t>
            </a:r>
          </a:p>
          <a:p>
            <a:r>
              <a:rPr lang="en-US" dirty="0" smtClean="0">
                <a:latin typeface="+mj-lt"/>
              </a:rPr>
              <a:t>If you sent employees to unemployment they will not be included in this and they must be rehired before June 30th</a:t>
            </a:r>
          </a:p>
          <a:p>
            <a:r>
              <a:rPr lang="en-US" dirty="0" smtClean="0">
                <a:latin typeface="+mj-lt"/>
              </a:rPr>
              <a:t>Only payroll </a:t>
            </a:r>
            <a:r>
              <a:rPr lang="en-US" dirty="0">
                <a:latin typeface="+mj-lt"/>
              </a:rPr>
              <a:t>costs </a:t>
            </a:r>
            <a:r>
              <a:rPr lang="en-US" dirty="0" smtClean="0">
                <a:latin typeface="+mj-lt"/>
              </a:rPr>
              <a:t>plus health </a:t>
            </a:r>
            <a:r>
              <a:rPr lang="en-US" dirty="0">
                <a:latin typeface="+mj-lt"/>
              </a:rPr>
              <a:t>care benefits, including insurance </a:t>
            </a:r>
            <a:r>
              <a:rPr lang="en-US" dirty="0" smtClean="0">
                <a:latin typeface="+mj-lt"/>
              </a:rPr>
              <a:t>premiums, </a:t>
            </a:r>
            <a:r>
              <a:rPr lang="en-US" dirty="0">
                <a:latin typeface="+mj-lt"/>
              </a:rPr>
              <a:t>payment of any </a:t>
            </a:r>
            <a:r>
              <a:rPr lang="en-US" dirty="0" smtClean="0">
                <a:latin typeface="+mj-lt"/>
              </a:rPr>
              <a:t>401k benefit, payment </a:t>
            </a:r>
            <a:r>
              <a:rPr lang="en-US" dirty="0">
                <a:latin typeface="+mj-lt"/>
              </a:rPr>
              <a:t>of state or local tax assessed on the compensation of the employee </a:t>
            </a:r>
            <a:r>
              <a:rPr lang="en-US" dirty="0" smtClean="0">
                <a:latin typeface="+mj-lt"/>
              </a:rPr>
              <a:t>can be included. Not regular payroll taxes.</a:t>
            </a:r>
            <a:endParaRPr lang="en-US" dirty="0">
              <a:latin typeface="+mj-lt"/>
            </a:endParaRPr>
          </a:p>
        </p:txBody>
      </p:sp>
    </p:spTree>
    <p:extLst>
      <p:ext uri="{BB962C8B-B14F-4D97-AF65-F5344CB8AC3E}">
        <p14:creationId xmlns:p14="http://schemas.microsoft.com/office/powerpoint/2010/main" val="31535724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522</TotalTime>
  <Words>1151</Words>
  <Application>Microsoft Office PowerPoint</Application>
  <PresentationFormat>On-screen Show (4:3)</PresentationFormat>
  <Paragraphs>78</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Flow</vt:lpstr>
      <vt:lpstr>LEVERAGING THE CARES ACT</vt:lpstr>
      <vt:lpstr>DISCLAIMER</vt:lpstr>
      <vt:lpstr>Sick Leave / Family Leave</vt:lpstr>
      <vt:lpstr>Unemployment</vt:lpstr>
      <vt:lpstr>SBA Loan</vt:lpstr>
      <vt:lpstr>Illustration</vt:lpstr>
      <vt:lpstr>Illustration Continued.</vt:lpstr>
      <vt:lpstr>How to figure out what to do</vt:lpstr>
      <vt:lpstr>Next</vt:lpstr>
      <vt:lpstr>To Illustrate</vt:lpstr>
      <vt:lpstr>A bit confusing…</vt:lpstr>
      <vt:lpstr>Once again…</vt:lpstr>
      <vt:lpstr>One address for mosdos</vt:lpstr>
      <vt:lpstr>Employee Retention Credit</vt:lpstr>
      <vt:lpstr>PLEASE! </vt:lpstr>
    </vt:vector>
  </TitlesOfParts>
  <Company>YOC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EMERGENCY SICK AND FAMILY LEAVE FOR MOSDOS</dc:title>
  <dc:creator>Eliyahu Stern</dc:creator>
  <cp:lastModifiedBy>Eliyahu Stern</cp:lastModifiedBy>
  <cp:revision>41</cp:revision>
  <dcterms:created xsi:type="dcterms:W3CDTF">2020-03-22T20:08:43Z</dcterms:created>
  <dcterms:modified xsi:type="dcterms:W3CDTF">2020-03-29T21:31:12Z</dcterms:modified>
</cp:coreProperties>
</file>